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urora" charset="1" panose="00000000000000000000"/>
      <p:regular r:id="rId13"/>
    </p:embeddedFont>
    <p:embeddedFont>
      <p:font typeface="29LT Zarid Slab" charset="1" panose="00000500000000000000"/>
      <p:regular r:id="rId14"/>
    </p:embeddedFont>
    <p:embeddedFont>
      <p:font typeface="Poppins" charset="1" panose="00000500000000000000"/>
      <p:regular r:id="rId15"/>
    </p:embeddedFont>
    <p:embeddedFont>
      <p:font typeface="Calistoga" charset="1" panose="00000500000000000000"/>
      <p:regular r:id="rId16"/>
    </p:embeddedFont>
    <p:embeddedFont>
      <p:font typeface="Poppins Bold" charset="1" panose="00000800000000000000"/>
      <p:regular r:id="rId17"/>
    </p:embeddedFont>
    <p:embeddedFont>
      <p:font typeface="Lato Bold" charset="1" panose="020F0502020204030203"/>
      <p:regular r:id="rId18"/>
    </p:embeddedFont>
    <p:embeddedFont>
      <p:font typeface="Lato Light" charset="1" panose="020F0502020204030203"/>
      <p:regular r:id="rId19"/>
    </p:embeddedFont>
    <p:embeddedFont>
      <p:font typeface="Poppins Light" charset="1" panose="00000400000000000000"/>
      <p:regular r:id="rId20"/>
    </p:embeddedFont>
    <p:embeddedFont>
      <p:font typeface="Dingos Stamp" charset="1" panose="03000A02040400000004"/>
      <p:regular r:id="rId21"/>
    </p:embeddedFont>
    <p:embeddedFont>
      <p:font typeface="Barlow" charset="1" panose="00000500000000000000"/>
      <p:regular r:id="rId22"/>
    </p:embeddedFont>
    <p:embeddedFont>
      <p:font typeface="29LT Zarid Slab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84134" y="1702613"/>
            <a:ext cx="16230600" cy="7376546"/>
          </a:xfrm>
          <a:custGeom>
            <a:avLst/>
            <a:gdLst/>
            <a:ahLst/>
            <a:cxnLst/>
            <a:rect r="r" b="b" t="t" l="l"/>
            <a:pathLst>
              <a:path h="7376546" w="16230600">
                <a:moveTo>
                  <a:pt x="0" y="0"/>
                </a:moveTo>
                <a:lnTo>
                  <a:pt x="16230600" y="0"/>
                </a:lnTo>
                <a:lnTo>
                  <a:pt x="16230600" y="7376546"/>
                </a:lnTo>
                <a:lnTo>
                  <a:pt x="0" y="7376546"/>
                </a:lnTo>
                <a:lnTo>
                  <a:pt x="0" y="0"/>
                </a:lnTo>
                <a:close/>
              </a:path>
            </a:pathLst>
          </a:custGeom>
          <a:blipFill>
            <a:blip r:embed="rId2">
              <a:alphaModFix amt="60000"/>
            </a:blip>
            <a:stretch>
              <a:fillRect l="-3594" t="0" r="-3594" b="0"/>
            </a:stretch>
          </a:blipFill>
        </p:spPr>
      </p:sp>
      <p:sp>
        <p:nvSpPr>
          <p:cNvPr name="TextBox 3" id="3"/>
          <p:cNvSpPr txBox="true"/>
          <p:nvPr/>
        </p:nvSpPr>
        <p:spPr>
          <a:xfrm rot="0">
            <a:off x="2571750" y="2899841"/>
            <a:ext cx="9920777" cy="3082947"/>
          </a:xfrm>
          <a:prstGeom prst="rect">
            <a:avLst/>
          </a:prstGeom>
        </p:spPr>
        <p:txBody>
          <a:bodyPr anchor="t" rtlCol="false" tIns="0" lIns="0" bIns="0" rIns="0">
            <a:spAutoFit/>
          </a:bodyPr>
          <a:lstStyle/>
          <a:p>
            <a:pPr algn="l">
              <a:lnSpc>
                <a:spcPts val="11031"/>
              </a:lnSpc>
            </a:pPr>
            <a:r>
              <a:rPr lang="en-US" sz="10921" spc="-688">
                <a:solidFill>
                  <a:srgbClr val="F2ECEC"/>
                </a:solidFill>
                <a:latin typeface="Aurora"/>
                <a:ea typeface="Aurora"/>
                <a:cs typeface="Aurora"/>
                <a:sym typeface="Aurora"/>
              </a:rPr>
              <a:t>NOVA </a:t>
            </a:r>
          </a:p>
          <a:p>
            <a:pPr algn="l">
              <a:lnSpc>
                <a:spcPts val="11031"/>
              </a:lnSpc>
            </a:pPr>
            <a:r>
              <a:rPr lang="en-US" sz="10921" spc="-688">
                <a:solidFill>
                  <a:srgbClr val="F2ECEC"/>
                </a:solidFill>
                <a:latin typeface="Aurora"/>
                <a:ea typeface="Aurora"/>
                <a:cs typeface="Aurora"/>
                <a:sym typeface="Aurora"/>
              </a:rPr>
              <a:t>OLYMPUS</a:t>
            </a:r>
          </a:p>
        </p:txBody>
      </p:sp>
      <p:sp>
        <p:nvSpPr>
          <p:cNvPr name="TextBox 4" id="4"/>
          <p:cNvSpPr txBox="true"/>
          <p:nvPr/>
        </p:nvSpPr>
        <p:spPr>
          <a:xfrm rot="0">
            <a:off x="15718727" y="7965147"/>
            <a:ext cx="1539954" cy="1094478"/>
          </a:xfrm>
          <a:prstGeom prst="rect">
            <a:avLst/>
          </a:prstGeom>
        </p:spPr>
        <p:txBody>
          <a:bodyPr anchor="t" rtlCol="false" tIns="0" lIns="0" bIns="0" rIns="0">
            <a:spAutoFit/>
          </a:bodyPr>
          <a:lstStyle/>
          <a:p>
            <a:pPr algn="r">
              <a:lnSpc>
                <a:spcPts val="2149"/>
              </a:lnSpc>
            </a:pPr>
            <a:r>
              <a:rPr lang="en-US" sz="1535">
                <a:solidFill>
                  <a:srgbClr val="FFFFFF"/>
                </a:solidFill>
                <a:latin typeface="29LT Zarid Slab"/>
                <a:ea typeface="29LT Zarid Slab"/>
                <a:cs typeface="29LT Zarid Slab"/>
                <a:sym typeface="29LT Zarid Slab"/>
              </a:rPr>
              <a:t>Yavuz Selim Orhan </a:t>
            </a:r>
          </a:p>
          <a:p>
            <a:pPr algn="r">
              <a:lnSpc>
                <a:spcPts val="2149"/>
              </a:lnSpc>
            </a:pPr>
            <a:r>
              <a:rPr lang="en-US" sz="1535">
                <a:solidFill>
                  <a:srgbClr val="FFFFFF"/>
                </a:solidFill>
                <a:latin typeface="29LT Zarid Slab"/>
                <a:ea typeface="29LT Zarid Slab"/>
                <a:cs typeface="29LT Zarid Slab"/>
                <a:sym typeface="29LT Zarid Slab"/>
              </a:rPr>
              <a:t>Necla Tuana Şenoğlu </a:t>
            </a:r>
          </a:p>
          <a:p>
            <a:pPr algn="r">
              <a:lnSpc>
                <a:spcPts val="2149"/>
              </a:lnSpc>
            </a:pPr>
            <a:r>
              <a:rPr lang="en-US" sz="1535">
                <a:solidFill>
                  <a:srgbClr val="FFFFFF"/>
                </a:solidFill>
                <a:latin typeface="29LT Zarid Slab"/>
                <a:ea typeface="29LT Zarid Slab"/>
                <a:cs typeface="29LT Zarid Slab"/>
                <a:sym typeface="29LT Zarid Slab"/>
              </a:rPr>
              <a:t>Ümmügülsüm Arslan </a:t>
            </a:r>
          </a:p>
          <a:p>
            <a:pPr algn="r">
              <a:lnSpc>
                <a:spcPts val="2149"/>
              </a:lnSpc>
              <a:spcBef>
                <a:spcPct val="0"/>
              </a:spcBef>
            </a:pPr>
            <a:r>
              <a:rPr lang="en-US" sz="1535">
                <a:solidFill>
                  <a:srgbClr val="FFFFFF"/>
                </a:solidFill>
                <a:latin typeface="29LT Zarid Slab"/>
                <a:ea typeface="29LT Zarid Slab"/>
                <a:cs typeface="29LT Zarid Slab"/>
                <a:sym typeface="29LT Zarid Slab"/>
              </a:rPr>
              <a:t>Şevval Abay</a:t>
            </a:r>
          </a:p>
        </p:txBody>
      </p:sp>
      <p:sp>
        <p:nvSpPr>
          <p:cNvPr name="TextBox 5" id="5"/>
          <p:cNvSpPr txBox="true"/>
          <p:nvPr/>
        </p:nvSpPr>
        <p:spPr>
          <a:xfrm rot="0">
            <a:off x="2571750" y="6150998"/>
            <a:ext cx="4789224" cy="37528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Poppins"/>
                <a:ea typeface="Poppins"/>
                <a:cs typeface="Poppins"/>
                <a:sym typeface="Poppins"/>
              </a:rPr>
              <a:t>Transformation, Revival, Discovery!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77686" y="-2060246"/>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2">
              <a:alphaModFix amt="60000"/>
            </a:blip>
            <a:stretch>
              <a:fillRect l="0" t="0" r="0" b="0"/>
            </a:stretch>
          </a:blipFill>
        </p:spPr>
      </p:sp>
      <p:sp>
        <p:nvSpPr>
          <p:cNvPr name="Freeform 3" id="3"/>
          <p:cNvSpPr/>
          <p:nvPr/>
        </p:nvSpPr>
        <p:spPr>
          <a:xfrm flipH="false" flipV="false" rot="0">
            <a:off x="8477250" y="2006929"/>
            <a:ext cx="4252526" cy="2986860"/>
          </a:xfrm>
          <a:custGeom>
            <a:avLst/>
            <a:gdLst/>
            <a:ahLst/>
            <a:cxnLst/>
            <a:rect r="r" b="b" t="t" l="l"/>
            <a:pathLst>
              <a:path h="2986860" w="4252526">
                <a:moveTo>
                  <a:pt x="0" y="0"/>
                </a:moveTo>
                <a:lnTo>
                  <a:pt x="4252526" y="0"/>
                </a:lnTo>
                <a:lnTo>
                  <a:pt x="4252526" y="2986861"/>
                </a:lnTo>
                <a:lnTo>
                  <a:pt x="0" y="2986861"/>
                </a:lnTo>
                <a:lnTo>
                  <a:pt x="0" y="0"/>
                </a:lnTo>
                <a:close/>
              </a:path>
            </a:pathLst>
          </a:custGeom>
          <a:blipFill>
            <a:blip r:embed="rId3"/>
            <a:stretch>
              <a:fillRect l="0" t="0" r="-24866" b="0"/>
            </a:stretch>
          </a:blipFill>
        </p:spPr>
      </p:sp>
      <p:sp>
        <p:nvSpPr>
          <p:cNvPr name="Freeform 4" id="4"/>
          <p:cNvSpPr/>
          <p:nvPr/>
        </p:nvSpPr>
        <p:spPr>
          <a:xfrm flipH="false" flipV="false" rot="0">
            <a:off x="12891360" y="2019514"/>
            <a:ext cx="3384850" cy="2974276"/>
          </a:xfrm>
          <a:custGeom>
            <a:avLst/>
            <a:gdLst/>
            <a:ahLst/>
            <a:cxnLst/>
            <a:rect r="r" b="b" t="t" l="l"/>
            <a:pathLst>
              <a:path h="2974276" w="3384850">
                <a:moveTo>
                  <a:pt x="0" y="0"/>
                </a:moveTo>
                <a:lnTo>
                  <a:pt x="3384850" y="0"/>
                </a:lnTo>
                <a:lnTo>
                  <a:pt x="3384850" y="2974276"/>
                </a:lnTo>
                <a:lnTo>
                  <a:pt x="0" y="2974276"/>
                </a:lnTo>
                <a:lnTo>
                  <a:pt x="0" y="0"/>
                </a:lnTo>
                <a:close/>
              </a:path>
            </a:pathLst>
          </a:custGeom>
          <a:blipFill>
            <a:blip r:embed="rId4"/>
            <a:stretch>
              <a:fillRect l="0" t="0" r="0" b="0"/>
            </a:stretch>
          </a:blipFill>
        </p:spPr>
      </p:sp>
      <p:sp>
        <p:nvSpPr>
          <p:cNvPr name="Freeform 5" id="5"/>
          <p:cNvSpPr/>
          <p:nvPr/>
        </p:nvSpPr>
        <p:spPr>
          <a:xfrm flipH="false" flipV="false" rot="0">
            <a:off x="8477250" y="5271860"/>
            <a:ext cx="3290723" cy="2986860"/>
          </a:xfrm>
          <a:custGeom>
            <a:avLst/>
            <a:gdLst/>
            <a:ahLst/>
            <a:cxnLst/>
            <a:rect r="r" b="b" t="t" l="l"/>
            <a:pathLst>
              <a:path h="2986860" w="3290723">
                <a:moveTo>
                  <a:pt x="0" y="0"/>
                </a:moveTo>
                <a:lnTo>
                  <a:pt x="3290723" y="0"/>
                </a:lnTo>
                <a:lnTo>
                  <a:pt x="3290723" y="2986860"/>
                </a:lnTo>
                <a:lnTo>
                  <a:pt x="0" y="2986860"/>
                </a:lnTo>
                <a:lnTo>
                  <a:pt x="0" y="0"/>
                </a:lnTo>
                <a:close/>
              </a:path>
            </a:pathLst>
          </a:custGeom>
          <a:blipFill>
            <a:blip r:embed="rId5"/>
            <a:stretch>
              <a:fillRect l="0" t="-1616" r="0" b="-15334"/>
            </a:stretch>
          </a:blipFill>
        </p:spPr>
      </p:sp>
      <p:sp>
        <p:nvSpPr>
          <p:cNvPr name="Freeform 6" id="6"/>
          <p:cNvSpPr/>
          <p:nvPr/>
        </p:nvSpPr>
        <p:spPr>
          <a:xfrm flipH="false" flipV="false" rot="0">
            <a:off x="11920036" y="5308275"/>
            <a:ext cx="4356173" cy="2914029"/>
          </a:xfrm>
          <a:custGeom>
            <a:avLst/>
            <a:gdLst/>
            <a:ahLst/>
            <a:cxnLst/>
            <a:rect r="r" b="b" t="t" l="l"/>
            <a:pathLst>
              <a:path h="2914029" w="4356173">
                <a:moveTo>
                  <a:pt x="0" y="0"/>
                </a:moveTo>
                <a:lnTo>
                  <a:pt x="4356174" y="0"/>
                </a:lnTo>
                <a:lnTo>
                  <a:pt x="4356174" y="2914030"/>
                </a:lnTo>
                <a:lnTo>
                  <a:pt x="0" y="2914030"/>
                </a:lnTo>
                <a:lnTo>
                  <a:pt x="0" y="0"/>
                </a:lnTo>
                <a:close/>
              </a:path>
            </a:pathLst>
          </a:custGeom>
          <a:blipFill>
            <a:blip r:embed="rId6"/>
            <a:stretch>
              <a:fillRect l="0" t="0" r="-7402" b="0"/>
            </a:stretch>
          </a:blipFill>
        </p:spPr>
      </p:sp>
      <p:sp>
        <p:nvSpPr>
          <p:cNvPr name="TextBox 7" id="7"/>
          <p:cNvSpPr txBox="true"/>
          <p:nvPr/>
        </p:nvSpPr>
        <p:spPr>
          <a:xfrm rot="0">
            <a:off x="1021986" y="4456033"/>
            <a:ext cx="2990242" cy="970738"/>
          </a:xfrm>
          <a:prstGeom prst="rect">
            <a:avLst/>
          </a:prstGeom>
        </p:spPr>
        <p:txBody>
          <a:bodyPr anchor="t" rtlCol="false" tIns="0" lIns="0" bIns="0" rIns="0">
            <a:spAutoFit/>
          </a:bodyPr>
          <a:lstStyle/>
          <a:p>
            <a:pPr algn="l">
              <a:lnSpc>
                <a:spcPts val="7972"/>
              </a:lnSpc>
              <a:spcBef>
                <a:spcPct val="0"/>
              </a:spcBef>
            </a:pPr>
            <a:r>
              <a:rPr lang="en-US" sz="5694">
                <a:solidFill>
                  <a:srgbClr val="D8E2F6"/>
                </a:solidFill>
                <a:latin typeface="Calistoga"/>
                <a:ea typeface="Calistoga"/>
                <a:cs typeface="Calistoga"/>
                <a:sym typeface="Calistoga"/>
              </a:rPr>
              <a:t>Purpose</a:t>
            </a:r>
            <a:r>
              <a:rPr lang="en-US" sz="5694">
                <a:solidFill>
                  <a:srgbClr val="D8E2F6"/>
                </a:solidFill>
                <a:latin typeface="Calistoga"/>
                <a:ea typeface="Calistoga"/>
                <a:cs typeface="Calistoga"/>
                <a:sym typeface="Calistoga"/>
              </a:rPr>
              <a:t>;</a:t>
            </a:r>
          </a:p>
        </p:txBody>
      </p:sp>
      <p:sp>
        <p:nvSpPr>
          <p:cNvPr name="TextBox 8" id="8"/>
          <p:cNvSpPr txBox="true"/>
          <p:nvPr/>
        </p:nvSpPr>
        <p:spPr>
          <a:xfrm rot="0">
            <a:off x="1021986" y="5661613"/>
            <a:ext cx="6853712" cy="5045184"/>
          </a:xfrm>
          <a:prstGeom prst="rect">
            <a:avLst/>
          </a:prstGeom>
        </p:spPr>
        <p:txBody>
          <a:bodyPr anchor="t" rtlCol="false" tIns="0" lIns="0" bIns="0" rIns="0">
            <a:spAutoFit/>
          </a:bodyPr>
          <a:lstStyle/>
          <a:p>
            <a:pPr algn="l">
              <a:lnSpc>
                <a:spcPts val="3319"/>
              </a:lnSpc>
            </a:pPr>
            <a:r>
              <a:rPr lang="en-US" sz="2370">
                <a:solidFill>
                  <a:srgbClr val="D8E2F6"/>
                </a:solidFill>
                <a:latin typeface="Poppins"/>
                <a:ea typeface="Poppins"/>
                <a:cs typeface="Poppins"/>
                <a:sym typeface="Poppins"/>
              </a:rPr>
              <a:t>To obtain fertile fertilizer that can be used for agriculture on Mars and create a sustainable life cycle by recycling textile products and organic waste used in the daily lives of astronauts.  We also want to reduce the amount of material sent to Mars and the cost of the mission.</a:t>
            </a:r>
          </a:p>
          <a:p>
            <a:pPr algn="l">
              <a:lnSpc>
                <a:spcPts val="3319"/>
              </a:lnSpc>
            </a:pPr>
          </a:p>
          <a:p>
            <a:pPr algn="l">
              <a:lnSpc>
                <a:spcPts val="3319"/>
              </a:lnSpc>
              <a:spcBef>
                <a:spcPct val="0"/>
              </a:spcBef>
            </a:pPr>
          </a:p>
          <a:p>
            <a:pPr algn="l">
              <a:lnSpc>
                <a:spcPts val="3319"/>
              </a:lnSpc>
              <a:spcBef>
                <a:spcPct val="0"/>
              </a:spcBef>
            </a:pPr>
          </a:p>
          <a:p>
            <a:pPr algn="l">
              <a:lnSpc>
                <a:spcPts val="3319"/>
              </a:lnSpc>
              <a:spcBef>
                <a:spcPct val="0"/>
              </a:spcBef>
            </a:pPr>
          </a:p>
          <a:p>
            <a:pPr algn="l">
              <a:lnSpc>
                <a:spcPts val="3319"/>
              </a:lnSpc>
              <a:spcBef>
                <a:spcPct val="0"/>
              </a:spcBef>
            </a:pPr>
          </a:p>
        </p:txBody>
      </p:sp>
      <p:sp>
        <p:nvSpPr>
          <p:cNvPr name="TextBox 9" id="9"/>
          <p:cNvSpPr txBox="true"/>
          <p:nvPr/>
        </p:nvSpPr>
        <p:spPr>
          <a:xfrm rot="0">
            <a:off x="1028700" y="1325834"/>
            <a:ext cx="10234462" cy="820160"/>
          </a:xfrm>
          <a:prstGeom prst="rect">
            <a:avLst/>
          </a:prstGeom>
        </p:spPr>
        <p:txBody>
          <a:bodyPr anchor="t" rtlCol="false" tIns="0" lIns="0" bIns="0" rIns="0">
            <a:spAutoFit/>
          </a:bodyPr>
          <a:lstStyle/>
          <a:p>
            <a:pPr algn="l">
              <a:lnSpc>
                <a:spcPts val="6769"/>
              </a:lnSpc>
              <a:spcBef>
                <a:spcPct val="0"/>
              </a:spcBef>
            </a:pPr>
            <a:r>
              <a:rPr lang="en-US" sz="4835">
                <a:solidFill>
                  <a:srgbClr val="D8E2F6"/>
                </a:solidFill>
                <a:latin typeface="Calistoga"/>
                <a:ea typeface="Calistoga"/>
                <a:cs typeface="Calistoga"/>
                <a:sym typeface="Calistoga"/>
              </a:rPr>
              <a:t>What is the problem?</a:t>
            </a:r>
          </a:p>
        </p:txBody>
      </p:sp>
      <p:sp>
        <p:nvSpPr>
          <p:cNvPr name="TextBox 10" id="10"/>
          <p:cNvSpPr txBox="true"/>
          <p:nvPr/>
        </p:nvSpPr>
        <p:spPr>
          <a:xfrm rot="0">
            <a:off x="1028700" y="2420631"/>
            <a:ext cx="4456821" cy="1675161"/>
          </a:xfrm>
          <a:prstGeom prst="rect">
            <a:avLst/>
          </a:prstGeom>
        </p:spPr>
        <p:txBody>
          <a:bodyPr anchor="t" rtlCol="false" tIns="0" lIns="0" bIns="0" rIns="0">
            <a:spAutoFit/>
          </a:bodyPr>
          <a:lstStyle/>
          <a:p>
            <a:pPr algn="l">
              <a:lnSpc>
                <a:spcPts val="3312"/>
              </a:lnSpc>
              <a:spcBef>
                <a:spcPct val="0"/>
              </a:spcBef>
            </a:pPr>
            <a:r>
              <a:rPr lang="en-US" sz="2366">
                <a:solidFill>
                  <a:srgbClr val="FFFFFF"/>
                </a:solidFill>
                <a:latin typeface="Poppins"/>
                <a:ea typeface="Poppins"/>
                <a:cs typeface="Poppins"/>
                <a:sym typeface="Poppins"/>
              </a:rPr>
              <a:t>The inadequacy of waste management and food self-sufficiency for a sustainable Martian settlement.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66750" y="627888"/>
            <a:ext cx="18288000" cy="7754112"/>
          </a:xfrm>
          <a:custGeom>
            <a:avLst/>
            <a:gdLst/>
            <a:ahLst/>
            <a:cxnLst/>
            <a:rect r="r" b="b" t="t" l="l"/>
            <a:pathLst>
              <a:path h="7754112" w="18288000">
                <a:moveTo>
                  <a:pt x="0" y="0"/>
                </a:moveTo>
                <a:lnTo>
                  <a:pt x="18288000" y="0"/>
                </a:lnTo>
                <a:lnTo>
                  <a:pt x="18288000" y="7754112"/>
                </a:lnTo>
                <a:lnTo>
                  <a:pt x="0" y="7754112"/>
                </a:lnTo>
                <a:lnTo>
                  <a:pt x="0" y="0"/>
                </a:lnTo>
                <a:close/>
              </a:path>
            </a:pathLst>
          </a:custGeom>
          <a:blipFill>
            <a:blip r:embed="rId2">
              <a:alphaModFix amt="60000"/>
            </a:blip>
            <a:stretch>
              <a:fillRect l="0" t="0" r="0" b="0"/>
            </a:stretch>
          </a:blipFill>
        </p:spPr>
      </p:sp>
      <p:sp>
        <p:nvSpPr>
          <p:cNvPr name="AutoShape 3" id="3"/>
          <p:cNvSpPr/>
          <p:nvPr/>
        </p:nvSpPr>
        <p:spPr>
          <a:xfrm>
            <a:off x="9810750" y="2866444"/>
            <a:ext cx="567898" cy="0"/>
          </a:xfrm>
          <a:prstGeom prst="line">
            <a:avLst/>
          </a:prstGeom>
          <a:ln cap="flat" w="38100">
            <a:solidFill>
              <a:srgbClr val="D2B99A"/>
            </a:solidFill>
            <a:prstDash val="solid"/>
            <a:headEnd type="none" len="sm" w="sm"/>
            <a:tailEnd type="none" len="sm" w="sm"/>
          </a:ln>
        </p:spPr>
      </p:sp>
      <p:sp>
        <p:nvSpPr>
          <p:cNvPr name="AutoShape 4" id="4"/>
          <p:cNvSpPr/>
          <p:nvPr/>
        </p:nvSpPr>
        <p:spPr>
          <a:xfrm flipV="true">
            <a:off x="2836216" y="3112049"/>
            <a:ext cx="0" cy="1789062"/>
          </a:xfrm>
          <a:prstGeom prst="line">
            <a:avLst/>
          </a:prstGeom>
          <a:ln cap="flat" w="9525">
            <a:solidFill>
              <a:srgbClr val="C3C5C6"/>
            </a:solidFill>
            <a:prstDash val="solid"/>
            <a:headEnd type="none" len="sm" w="sm"/>
            <a:tailEnd type="none" len="sm" w="sm"/>
          </a:ln>
        </p:spPr>
      </p:sp>
      <p:sp>
        <p:nvSpPr>
          <p:cNvPr name="AutoShape 5" id="5"/>
          <p:cNvSpPr/>
          <p:nvPr/>
        </p:nvSpPr>
        <p:spPr>
          <a:xfrm flipV="true">
            <a:off x="2836216" y="6773068"/>
            <a:ext cx="0" cy="3513932"/>
          </a:xfrm>
          <a:prstGeom prst="line">
            <a:avLst/>
          </a:prstGeom>
          <a:ln cap="flat" w="9525">
            <a:solidFill>
              <a:srgbClr val="C3C5C6"/>
            </a:solidFill>
            <a:prstDash val="solid"/>
            <a:headEnd type="none" len="sm" w="sm"/>
            <a:tailEnd type="none" len="sm" w="sm"/>
          </a:ln>
        </p:spPr>
      </p:sp>
      <p:sp>
        <p:nvSpPr>
          <p:cNvPr name="Freeform 6" id="6"/>
          <p:cNvSpPr/>
          <p:nvPr/>
        </p:nvSpPr>
        <p:spPr>
          <a:xfrm flipH="false" flipV="false" rot="0">
            <a:off x="2571750" y="1905000"/>
            <a:ext cx="538456" cy="538456"/>
          </a:xfrm>
          <a:custGeom>
            <a:avLst/>
            <a:gdLst/>
            <a:ahLst/>
            <a:cxnLst/>
            <a:rect r="r" b="b" t="t" l="l"/>
            <a:pathLst>
              <a:path h="538456" w="538456">
                <a:moveTo>
                  <a:pt x="0" y="0"/>
                </a:moveTo>
                <a:lnTo>
                  <a:pt x="538456" y="0"/>
                </a:lnTo>
                <a:lnTo>
                  <a:pt x="538456" y="538456"/>
                </a:lnTo>
                <a:lnTo>
                  <a:pt x="0" y="5384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585456" y="5567861"/>
            <a:ext cx="524750" cy="538456"/>
          </a:xfrm>
          <a:custGeom>
            <a:avLst/>
            <a:gdLst/>
            <a:ahLst/>
            <a:cxnLst/>
            <a:rect r="r" b="b" t="t" l="l"/>
            <a:pathLst>
              <a:path h="538456" w="524750">
                <a:moveTo>
                  <a:pt x="0" y="0"/>
                </a:moveTo>
                <a:lnTo>
                  <a:pt x="524750" y="0"/>
                </a:lnTo>
                <a:lnTo>
                  <a:pt x="524750" y="538457"/>
                </a:lnTo>
                <a:lnTo>
                  <a:pt x="0" y="5384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294294" y="485238"/>
            <a:ext cx="9299615" cy="9316523"/>
          </a:xfrm>
          <a:custGeom>
            <a:avLst/>
            <a:gdLst/>
            <a:ahLst/>
            <a:cxnLst/>
            <a:rect r="r" b="b" t="t" l="l"/>
            <a:pathLst>
              <a:path h="9316523" w="9299615">
                <a:moveTo>
                  <a:pt x="0" y="0"/>
                </a:moveTo>
                <a:lnTo>
                  <a:pt x="9299615" y="0"/>
                </a:lnTo>
                <a:lnTo>
                  <a:pt x="9299615" y="9316524"/>
                </a:lnTo>
                <a:lnTo>
                  <a:pt x="0" y="9316524"/>
                </a:lnTo>
                <a:lnTo>
                  <a:pt x="0" y="0"/>
                </a:lnTo>
                <a:close/>
              </a:path>
            </a:pathLst>
          </a:custGeom>
          <a:blipFill>
            <a:blip r:embed="rId7">
              <a:alphaModFix amt="52000"/>
            </a:blip>
            <a:stretch>
              <a:fillRect l="0" t="0" r="0" b="0"/>
            </a:stretch>
          </a:blipFill>
        </p:spPr>
      </p:sp>
      <p:sp>
        <p:nvSpPr>
          <p:cNvPr name="TextBox 9" id="9"/>
          <p:cNvSpPr txBox="true"/>
          <p:nvPr/>
        </p:nvSpPr>
        <p:spPr>
          <a:xfrm rot="0">
            <a:off x="9810750" y="1952625"/>
            <a:ext cx="5905500" cy="799465"/>
          </a:xfrm>
          <a:prstGeom prst="rect">
            <a:avLst/>
          </a:prstGeom>
        </p:spPr>
        <p:txBody>
          <a:bodyPr anchor="t" rtlCol="false" tIns="0" lIns="0" bIns="0" rIns="0">
            <a:spAutoFit/>
          </a:bodyPr>
          <a:lstStyle/>
          <a:p>
            <a:pPr algn="l">
              <a:lnSpc>
                <a:spcPts val="5600"/>
              </a:lnSpc>
            </a:pPr>
            <a:r>
              <a:rPr lang="en-US" sz="5600" b="true">
                <a:solidFill>
                  <a:srgbClr val="FFFFFF"/>
                </a:solidFill>
                <a:latin typeface="Poppins Bold"/>
                <a:ea typeface="Poppins Bold"/>
                <a:cs typeface="Poppins Bold"/>
                <a:sym typeface="Poppins Bold"/>
              </a:rPr>
              <a:t>HEMP</a:t>
            </a:r>
          </a:p>
        </p:txBody>
      </p:sp>
      <p:sp>
        <p:nvSpPr>
          <p:cNvPr name="TextBox 10" id="10"/>
          <p:cNvSpPr txBox="true"/>
          <p:nvPr/>
        </p:nvSpPr>
        <p:spPr>
          <a:xfrm rot="0">
            <a:off x="4294294" y="5620872"/>
            <a:ext cx="3067243" cy="746760"/>
          </a:xfrm>
          <a:prstGeom prst="rect">
            <a:avLst/>
          </a:prstGeom>
        </p:spPr>
        <p:txBody>
          <a:bodyPr anchor="t" rtlCol="false" tIns="0" lIns="0" bIns="0" rIns="0">
            <a:spAutoFit/>
          </a:bodyPr>
          <a:lstStyle/>
          <a:p>
            <a:pPr algn="l">
              <a:lnSpc>
                <a:spcPts val="2940"/>
              </a:lnSpc>
            </a:pPr>
            <a:r>
              <a:rPr lang="en-US" sz="2100" spc="126" b="true">
                <a:solidFill>
                  <a:srgbClr val="FFFFFF"/>
                </a:solidFill>
                <a:latin typeface="Poppins Bold"/>
                <a:ea typeface="Poppins Bold"/>
                <a:cs typeface="Poppins Bold"/>
                <a:sym typeface="Poppins Bold"/>
              </a:rPr>
              <a:t>Why Organic Matter?</a:t>
            </a:r>
          </a:p>
        </p:txBody>
      </p:sp>
      <p:sp>
        <p:nvSpPr>
          <p:cNvPr name="TextBox 11" id="11"/>
          <p:cNvSpPr txBox="true"/>
          <p:nvPr/>
        </p:nvSpPr>
        <p:spPr>
          <a:xfrm rot="0">
            <a:off x="9810750" y="3402067"/>
            <a:ext cx="5905500" cy="3718560"/>
          </a:xfrm>
          <a:prstGeom prst="rect">
            <a:avLst/>
          </a:prstGeom>
        </p:spPr>
        <p:txBody>
          <a:bodyPr anchor="t" rtlCol="false" tIns="0" lIns="0" bIns="0" rIns="0">
            <a:spAutoFit/>
          </a:bodyPr>
          <a:lstStyle/>
          <a:p>
            <a:pPr algn="l">
              <a:lnSpc>
                <a:spcPts val="2939"/>
              </a:lnSpc>
            </a:pPr>
            <a:r>
              <a:rPr lang="en-US" sz="2099" b="true">
                <a:solidFill>
                  <a:srgbClr val="C3C5C6"/>
                </a:solidFill>
                <a:latin typeface="Poppins Bold"/>
                <a:ea typeface="Poppins Bold"/>
                <a:cs typeface="Poppins Bold"/>
                <a:sym typeface="Poppins Bold"/>
              </a:rPr>
              <a:t>Hemp is less costly to produce and decomposes more quickly than cotton and bamboo.</a:t>
            </a:r>
          </a:p>
          <a:p>
            <a:pPr algn="l">
              <a:lnSpc>
                <a:spcPts val="2939"/>
              </a:lnSpc>
            </a:pPr>
            <a:r>
              <a:rPr lang="en-US" sz="2099" b="true">
                <a:solidFill>
                  <a:srgbClr val="C3C5C6"/>
                </a:solidFill>
                <a:latin typeface="Poppins Bold"/>
                <a:ea typeface="Poppins Bold"/>
                <a:cs typeface="Poppins Bold"/>
                <a:sym typeface="Poppins Bold"/>
              </a:rPr>
              <a:t> Hemp nourishes the soil, requires little water, and is also preferred for its fabric because it is:</a:t>
            </a:r>
          </a:p>
          <a:p>
            <a:pPr algn="l">
              <a:lnSpc>
                <a:spcPts val="2939"/>
              </a:lnSpc>
            </a:pPr>
            <a:r>
              <a:rPr lang="en-US" sz="2099" b="true">
                <a:solidFill>
                  <a:srgbClr val="C3C5C6"/>
                </a:solidFill>
                <a:latin typeface="Poppins Bold"/>
                <a:ea typeface="Poppins Bold"/>
                <a:cs typeface="Poppins Bold"/>
                <a:sym typeface="Poppins Bold"/>
              </a:rPr>
              <a:t>*Durable</a:t>
            </a:r>
          </a:p>
          <a:p>
            <a:pPr algn="l">
              <a:lnSpc>
                <a:spcPts val="2939"/>
              </a:lnSpc>
            </a:pPr>
            <a:r>
              <a:rPr lang="en-US" sz="2099" b="true">
                <a:solidFill>
                  <a:srgbClr val="C3C5C6"/>
                </a:solidFill>
                <a:latin typeface="Poppins Bold"/>
                <a:ea typeface="Poppins Bold"/>
                <a:cs typeface="Poppins Bold"/>
                <a:sym typeface="Poppins Bold"/>
              </a:rPr>
              <a:t>*Breathable</a:t>
            </a:r>
          </a:p>
          <a:p>
            <a:pPr algn="l">
              <a:lnSpc>
                <a:spcPts val="2939"/>
              </a:lnSpc>
            </a:pPr>
            <a:r>
              <a:rPr lang="en-US" sz="2099" b="true">
                <a:solidFill>
                  <a:srgbClr val="C3C5C6"/>
                </a:solidFill>
                <a:latin typeface="Poppins Bold"/>
                <a:ea typeface="Poppins Bold"/>
                <a:cs typeface="Poppins Bold"/>
                <a:sym typeface="Poppins Bold"/>
              </a:rPr>
              <a:t>*Antimicrobial.</a:t>
            </a:r>
          </a:p>
          <a:p>
            <a:pPr algn="l">
              <a:lnSpc>
                <a:spcPts val="2939"/>
              </a:lnSpc>
            </a:pPr>
            <a:r>
              <a:rPr lang="en-US" sz="2099" b="true">
                <a:solidFill>
                  <a:srgbClr val="C3C5C6"/>
                </a:solidFill>
                <a:latin typeface="Poppins Bold"/>
                <a:ea typeface="Poppins Bold"/>
                <a:cs typeface="Poppins Bold"/>
                <a:sym typeface="Poppins Bold"/>
              </a:rPr>
              <a:t>It increases the organic matter content.</a:t>
            </a:r>
          </a:p>
        </p:txBody>
      </p:sp>
      <p:sp>
        <p:nvSpPr>
          <p:cNvPr name="TextBox 12" id="12"/>
          <p:cNvSpPr txBox="true"/>
          <p:nvPr/>
        </p:nvSpPr>
        <p:spPr>
          <a:xfrm rot="0">
            <a:off x="4294294" y="2465124"/>
            <a:ext cx="3067243" cy="1940560"/>
          </a:xfrm>
          <a:prstGeom prst="rect">
            <a:avLst/>
          </a:prstGeom>
        </p:spPr>
        <p:txBody>
          <a:bodyPr anchor="t" rtlCol="false" tIns="0" lIns="0" bIns="0" rIns="0">
            <a:spAutoFit/>
          </a:bodyPr>
          <a:lstStyle/>
          <a:p>
            <a:pPr algn="l">
              <a:lnSpc>
                <a:spcPts val="2239"/>
              </a:lnSpc>
            </a:pPr>
            <a:r>
              <a:rPr lang="en-US" sz="1599" b="true">
                <a:solidFill>
                  <a:srgbClr val="C3C5C6"/>
                </a:solidFill>
                <a:latin typeface="Poppins Bold"/>
                <a:ea typeface="Poppins Bold"/>
                <a:cs typeface="Poppins Bold"/>
                <a:sym typeface="Poppins Bold"/>
              </a:rPr>
              <a:t>“By organic waste used by astronauts, we mean the remains of clothing, towels, and similar textile products used during the mission, which are made of natural, biodegradable materials.</a:t>
            </a:r>
          </a:p>
        </p:txBody>
      </p:sp>
      <p:sp>
        <p:nvSpPr>
          <p:cNvPr name="TextBox 13" id="13"/>
          <p:cNvSpPr txBox="true"/>
          <p:nvPr/>
        </p:nvSpPr>
        <p:spPr>
          <a:xfrm rot="0">
            <a:off x="4294294" y="6586707"/>
            <a:ext cx="3067243" cy="2493010"/>
          </a:xfrm>
          <a:prstGeom prst="rect">
            <a:avLst/>
          </a:prstGeom>
        </p:spPr>
        <p:txBody>
          <a:bodyPr anchor="t" rtlCol="false" tIns="0" lIns="0" bIns="0" rIns="0">
            <a:spAutoFit/>
          </a:bodyPr>
          <a:lstStyle/>
          <a:p>
            <a:pPr algn="l">
              <a:lnSpc>
                <a:spcPts val="2239"/>
              </a:lnSpc>
            </a:pPr>
            <a:r>
              <a:rPr lang="en-US" sz="1599" b="true">
                <a:solidFill>
                  <a:srgbClr val="C3C5C6"/>
                </a:solidFill>
                <a:latin typeface="Poppins Bold"/>
                <a:ea typeface="Poppins Bold"/>
                <a:cs typeface="Poppins Bold"/>
                <a:sym typeface="Poppins Bold"/>
              </a:rPr>
              <a:t>The reason we prefer organic materials is that after use, clothes and towels can easily dissolve and turn into efficient fertilizer during the composting process. The organic material we have chosen for this project is hemp..</a:t>
            </a:r>
          </a:p>
        </p:txBody>
      </p:sp>
      <p:sp>
        <p:nvSpPr>
          <p:cNvPr name="TextBox 14" id="14"/>
          <p:cNvSpPr txBox="true"/>
          <p:nvPr/>
        </p:nvSpPr>
        <p:spPr>
          <a:xfrm rot="0">
            <a:off x="4294294" y="1503477"/>
            <a:ext cx="4052666" cy="745895"/>
          </a:xfrm>
          <a:prstGeom prst="rect">
            <a:avLst/>
          </a:prstGeom>
        </p:spPr>
        <p:txBody>
          <a:bodyPr anchor="t" rtlCol="false" tIns="0" lIns="0" bIns="0" rIns="0">
            <a:spAutoFit/>
          </a:bodyPr>
          <a:lstStyle/>
          <a:p>
            <a:pPr algn="l">
              <a:lnSpc>
                <a:spcPts val="2987"/>
              </a:lnSpc>
              <a:spcBef>
                <a:spcPct val="0"/>
              </a:spcBef>
            </a:pPr>
            <a:r>
              <a:rPr lang="en-US" b="true" sz="2134">
                <a:solidFill>
                  <a:srgbClr val="FFFFFF"/>
                </a:solidFill>
                <a:latin typeface="Poppins Bold"/>
                <a:ea typeface="Poppins Bold"/>
                <a:cs typeface="Poppins Bold"/>
                <a:sym typeface="Poppins Bold"/>
              </a:rPr>
              <a:t>What do we mean by organic waste?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442601">
            <a:off x="-3499803" y="143287"/>
            <a:ext cx="18255061" cy="7733508"/>
          </a:xfrm>
          <a:custGeom>
            <a:avLst/>
            <a:gdLst/>
            <a:ahLst/>
            <a:cxnLst/>
            <a:rect r="r" b="b" t="t" l="l"/>
            <a:pathLst>
              <a:path h="7733508" w="18255061">
                <a:moveTo>
                  <a:pt x="0" y="0"/>
                </a:moveTo>
                <a:lnTo>
                  <a:pt x="18255061" y="0"/>
                </a:lnTo>
                <a:lnTo>
                  <a:pt x="18255061" y="7733508"/>
                </a:lnTo>
                <a:lnTo>
                  <a:pt x="0" y="7733508"/>
                </a:lnTo>
                <a:lnTo>
                  <a:pt x="0" y="0"/>
                </a:lnTo>
                <a:close/>
              </a:path>
            </a:pathLst>
          </a:custGeom>
          <a:blipFill>
            <a:blip r:embed="rId2"/>
            <a:stretch>
              <a:fillRect l="0" t="0" r="0" b="0"/>
            </a:stretch>
          </a:blipFill>
        </p:spPr>
      </p:sp>
      <p:grpSp>
        <p:nvGrpSpPr>
          <p:cNvPr name="Group 3" id="3"/>
          <p:cNvGrpSpPr/>
          <p:nvPr/>
        </p:nvGrpSpPr>
        <p:grpSpPr>
          <a:xfrm rot="5400000">
            <a:off x="4438636" y="4802688"/>
            <a:ext cx="8729104" cy="681625"/>
            <a:chOff x="0" y="0"/>
            <a:chExt cx="2299023" cy="179523"/>
          </a:xfrm>
        </p:grpSpPr>
        <p:sp>
          <p:nvSpPr>
            <p:cNvPr name="Freeform 4" id="4"/>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D2B99A"/>
              </a:solidFill>
              <a:prstDash val="solid"/>
              <a:round/>
            </a:ln>
          </p:spPr>
        </p:sp>
        <p:sp>
          <p:nvSpPr>
            <p:cNvPr name="TextBox 5" id="5"/>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574588"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7" id="7"/>
          <p:cNvSpPr/>
          <p:nvPr/>
        </p:nvSpPr>
        <p:spPr>
          <a:xfrm flipH="false" flipV="false" rot="0">
            <a:off x="8574588" y="4010041"/>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8" id="8"/>
          <p:cNvSpPr/>
          <p:nvPr/>
        </p:nvSpPr>
        <p:spPr>
          <a:xfrm flipH="false" flipV="false" rot="0">
            <a:off x="8574588" y="750556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9" id="9"/>
          <p:cNvSpPr/>
          <p:nvPr/>
        </p:nvSpPr>
        <p:spPr>
          <a:xfrm flipH="false" flipV="false" rot="0">
            <a:off x="1183343" y="1028700"/>
            <a:ext cx="5881900" cy="4363720"/>
          </a:xfrm>
          <a:custGeom>
            <a:avLst/>
            <a:gdLst/>
            <a:ahLst/>
            <a:cxnLst/>
            <a:rect r="r" b="b" t="t" l="l"/>
            <a:pathLst>
              <a:path h="4363720" w="5881900">
                <a:moveTo>
                  <a:pt x="0" y="0"/>
                </a:moveTo>
                <a:lnTo>
                  <a:pt x="5881900" y="0"/>
                </a:lnTo>
                <a:lnTo>
                  <a:pt x="5881900" y="4363720"/>
                </a:lnTo>
                <a:lnTo>
                  <a:pt x="0" y="4363720"/>
                </a:lnTo>
                <a:lnTo>
                  <a:pt x="0" y="0"/>
                </a:lnTo>
                <a:close/>
              </a:path>
            </a:pathLst>
          </a:custGeom>
          <a:blipFill>
            <a:blip r:embed="rId4"/>
            <a:stretch>
              <a:fillRect l="0" t="-13269" r="-350" b="-21993"/>
            </a:stretch>
          </a:blipFill>
        </p:spPr>
      </p:sp>
      <p:sp>
        <p:nvSpPr>
          <p:cNvPr name="TextBox 10" id="10"/>
          <p:cNvSpPr txBox="true"/>
          <p:nvPr/>
        </p:nvSpPr>
        <p:spPr>
          <a:xfrm rot="0">
            <a:off x="9798106" y="86963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D2B99A"/>
                </a:solidFill>
                <a:latin typeface="Lato Bold"/>
                <a:ea typeface="Lato Bold"/>
                <a:cs typeface="Lato Bold"/>
                <a:sym typeface="Lato Bold"/>
              </a:rPr>
              <a:t>1)Shredding stage</a:t>
            </a:r>
          </a:p>
        </p:txBody>
      </p:sp>
      <p:sp>
        <p:nvSpPr>
          <p:cNvPr name="TextBox 11" id="11"/>
          <p:cNvSpPr txBox="true"/>
          <p:nvPr/>
        </p:nvSpPr>
        <p:spPr>
          <a:xfrm rot="0">
            <a:off x="9798106" y="1339812"/>
            <a:ext cx="7461194" cy="2111375"/>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Light"/>
                <a:ea typeface="Lato Light"/>
                <a:cs typeface="Lato Light"/>
                <a:sym typeface="Lato Light"/>
              </a:rPr>
              <a:t>Clothing and towels are shredded into 1–3 cm pieces using a system similar to a meat grinder in the composting machine. This process increases the surface area, accelerating decomposition, making biological breakdown more efficient, and creating a homogeneous mixture that ensures the system operates more smoothly.</a:t>
            </a:r>
          </a:p>
        </p:txBody>
      </p:sp>
      <p:sp>
        <p:nvSpPr>
          <p:cNvPr name="TextBox 12" id="12"/>
          <p:cNvSpPr txBox="true"/>
          <p:nvPr/>
        </p:nvSpPr>
        <p:spPr>
          <a:xfrm rot="0">
            <a:off x="785321" y="6068695"/>
            <a:ext cx="5853180" cy="800735"/>
          </a:xfrm>
          <a:prstGeom prst="rect">
            <a:avLst/>
          </a:prstGeom>
        </p:spPr>
        <p:txBody>
          <a:bodyPr anchor="t" rtlCol="false" tIns="0" lIns="0" bIns="0" rIns="0">
            <a:spAutoFit/>
          </a:bodyPr>
          <a:lstStyle/>
          <a:p>
            <a:pPr algn="l">
              <a:lnSpc>
                <a:spcPts val="5830"/>
              </a:lnSpc>
            </a:pPr>
            <a:r>
              <a:rPr lang="en-US" b="true" sz="5300">
                <a:solidFill>
                  <a:srgbClr val="C3C5C6"/>
                </a:solidFill>
                <a:latin typeface="Poppins Bold"/>
                <a:ea typeface="Poppins Bold"/>
                <a:cs typeface="Poppins Bold"/>
                <a:sym typeface="Poppins Bold"/>
              </a:rPr>
              <a:t>BIOFORGE</a:t>
            </a:r>
          </a:p>
        </p:txBody>
      </p:sp>
      <p:sp>
        <p:nvSpPr>
          <p:cNvPr name="TextBox 13" id="13"/>
          <p:cNvSpPr txBox="true"/>
          <p:nvPr/>
        </p:nvSpPr>
        <p:spPr>
          <a:xfrm rot="0">
            <a:off x="9798106" y="4588510"/>
            <a:ext cx="7461194"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Light"/>
                <a:ea typeface="Lato Light"/>
                <a:cs typeface="Lato Light"/>
                <a:sym typeface="Lato Light"/>
              </a:rPr>
              <a:t>The shredded materials are screened according to their size; large pieces are re-ground, and suitable ones proceed to the composting stage. This ensures homogeneity and increases dissolution efficiency.</a:t>
            </a:r>
          </a:p>
        </p:txBody>
      </p:sp>
      <p:sp>
        <p:nvSpPr>
          <p:cNvPr name="TextBox 14" id="14"/>
          <p:cNvSpPr txBox="true"/>
          <p:nvPr/>
        </p:nvSpPr>
        <p:spPr>
          <a:xfrm rot="0">
            <a:off x="9798106" y="749141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D2B99A"/>
                </a:solidFill>
                <a:latin typeface="Lato Bold"/>
                <a:ea typeface="Lato Bold"/>
                <a:cs typeface="Lato Bold"/>
                <a:sym typeface="Lato Bold"/>
              </a:rPr>
              <a:t>3)Dissolution (Maturation) Stage</a:t>
            </a:r>
          </a:p>
        </p:txBody>
      </p:sp>
      <p:sp>
        <p:nvSpPr>
          <p:cNvPr name="TextBox 15" id="15"/>
          <p:cNvSpPr txBox="true"/>
          <p:nvPr/>
        </p:nvSpPr>
        <p:spPr>
          <a:xfrm rot="0">
            <a:off x="9798106" y="8046185"/>
            <a:ext cx="7461194"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Light"/>
                <a:ea typeface="Lato Light"/>
                <a:cs typeface="Lato Light"/>
                <a:sym typeface="Lato Light"/>
              </a:rPr>
              <a:t>Small pieces are broken down by bacteria and fungi, turning into nutrient-rich compost. Fungi break down cellulose and lignin, the resulting gases are converted into energy, and what remains is odorless, stable fertilizer suitable for growing plants.</a:t>
            </a:r>
          </a:p>
        </p:txBody>
      </p:sp>
      <p:sp>
        <p:nvSpPr>
          <p:cNvPr name="TextBox 16" id="16"/>
          <p:cNvSpPr txBox="true"/>
          <p:nvPr/>
        </p:nvSpPr>
        <p:spPr>
          <a:xfrm rot="0">
            <a:off x="9798106" y="3952891"/>
            <a:ext cx="5199649" cy="869950"/>
          </a:xfrm>
          <a:prstGeom prst="rect">
            <a:avLst/>
          </a:prstGeom>
        </p:spPr>
        <p:txBody>
          <a:bodyPr anchor="t" rtlCol="false" tIns="0" lIns="0" bIns="0" rIns="0">
            <a:spAutoFit/>
          </a:bodyPr>
          <a:lstStyle/>
          <a:p>
            <a:pPr algn="l">
              <a:lnSpc>
                <a:spcPts val="3500"/>
              </a:lnSpc>
            </a:pPr>
            <a:r>
              <a:rPr lang="en-US" sz="2500" b="true">
                <a:solidFill>
                  <a:srgbClr val="D2B99A"/>
                </a:solidFill>
                <a:latin typeface="Lato Bold"/>
                <a:ea typeface="Lato Bold"/>
                <a:cs typeface="Lato Bold"/>
                <a:sym typeface="Lato Bold"/>
              </a:rPr>
              <a:t>2)Keeping Up with Trend</a:t>
            </a:r>
          </a:p>
          <a:p>
            <a:pPr algn="l">
              <a:lnSpc>
                <a:spcPts val="3500"/>
              </a:lnSpc>
              <a:spcBef>
                <a:spcPct val="0"/>
              </a:spcBef>
            </a:pPr>
          </a:p>
        </p:txBody>
      </p:sp>
      <p:sp>
        <p:nvSpPr>
          <p:cNvPr name="TextBox 17" id="17"/>
          <p:cNvSpPr txBox="true"/>
          <p:nvPr/>
        </p:nvSpPr>
        <p:spPr>
          <a:xfrm rot="0">
            <a:off x="785321" y="7491412"/>
            <a:ext cx="7244902" cy="1342390"/>
          </a:xfrm>
          <a:prstGeom prst="rect">
            <a:avLst/>
          </a:prstGeom>
        </p:spPr>
        <p:txBody>
          <a:bodyPr anchor="t" rtlCol="false" tIns="0" lIns="0" bIns="0" rIns="0">
            <a:spAutoFit/>
          </a:bodyPr>
          <a:lstStyle/>
          <a:p>
            <a:pPr algn="l">
              <a:lnSpc>
                <a:spcPts val="2660"/>
              </a:lnSpc>
              <a:spcBef>
                <a:spcPct val="0"/>
              </a:spcBef>
            </a:pPr>
            <a:r>
              <a:rPr lang="en-US" sz="1900">
                <a:solidFill>
                  <a:srgbClr val="E5E1DA"/>
                </a:solidFill>
                <a:latin typeface="Poppins"/>
                <a:ea typeface="Poppins"/>
                <a:cs typeface="Poppins"/>
                <a:sym typeface="Poppins"/>
              </a:rPr>
              <a:t>What we call a bioforge is a composting machine. It is a system that breaks down the organic materials we make from hemp more quickly using microbacteria. It consists of three stages:</a:t>
            </a:r>
          </a:p>
        </p:txBody>
      </p:sp>
      <p:sp>
        <p:nvSpPr>
          <p:cNvPr name="TextBox 18" id="18"/>
          <p:cNvSpPr txBox="true"/>
          <p:nvPr/>
        </p:nvSpPr>
        <p:spPr>
          <a:xfrm rot="0">
            <a:off x="6024194" y="4915392"/>
            <a:ext cx="874193" cy="370492"/>
          </a:xfrm>
          <a:prstGeom prst="rect">
            <a:avLst/>
          </a:prstGeom>
        </p:spPr>
        <p:txBody>
          <a:bodyPr anchor="t" rtlCol="false" tIns="0" lIns="0" bIns="0" rIns="0">
            <a:spAutoFit/>
          </a:bodyPr>
          <a:lstStyle/>
          <a:p>
            <a:pPr algn="l">
              <a:lnSpc>
                <a:spcPts val="2688"/>
              </a:lnSpc>
              <a:spcBef>
                <a:spcPct val="0"/>
              </a:spcBef>
            </a:pPr>
            <a:r>
              <a:rPr lang="en-US" sz="1920">
                <a:solidFill>
                  <a:srgbClr val="FFFFFF"/>
                </a:solidFill>
                <a:latin typeface="29LT Zarid Slab"/>
                <a:ea typeface="29LT Zarid Slab"/>
                <a:cs typeface="29LT Zarid Slab"/>
                <a:sym typeface="29LT Zarid Slab"/>
              </a:rPr>
              <a:t>Gemini AI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1004897" y="-1736871"/>
            <a:ext cx="18601707" cy="7887124"/>
          </a:xfrm>
          <a:custGeom>
            <a:avLst/>
            <a:gdLst/>
            <a:ahLst/>
            <a:cxnLst/>
            <a:rect r="r" b="b" t="t" l="l"/>
            <a:pathLst>
              <a:path h="7887124" w="18601707">
                <a:moveTo>
                  <a:pt x="18601707" y="0"/>
                </a:moveTo>
                <a:lnTo>
                  <a:pt x="0" y="0"/>
                </a:lnTo>
                <a:lnTo>
                  <a:pt x="0" y="7887123"/>
                </a:lnTo>
                <a:lnTo>
                  <a:pt x="18601707" y="7887123"/>
                </a:lnTo>
                <a:lnTo>
                  <a:pt x="18601707" y="0"/>
                </a:lnTo>
                <a:close/>
              </a:path>
            </a:pathLst>
          </a:custGeom>
          <a:blipFill>
            <a:blip r:embed="rId2">
              <a:alphaModFix amt="60000"/>
            </a:blip>
            <a:stretch>
              <a:fillRect l="0" t="0" r="0" b="0"/>
            </a:stretch>
          </a:blipFill>
        </p:spPr>
      </p:sp>
      <p:sp>
        <p:nvSpPr>
          <p:cNvPr name="AutoShape 3" id="3"/>
          <p:cNvSpPr/>
          <p:nvPr/>
        </p:nvSpPr>
        <p:spPr>
          <a:xfrm>
            <a:off x="884392" y="2746243"/>
            <a:ext cx="6481566" cy="0"/>
          </a:xfrm>
          <a:prstGeom prst="line">
            <a:avLst/>
          </a:prstGeom>
          <a:ln cap="flat" w="38100">
            <a:solidFill>
              <a:srgbClr val="D2B99A"/>
            </a:solidFill>
            <a:prstDash val="solid"/>
            <a:headEnd type="none" len="sm" w="sm"/>
            <a:tailEnd type="none" len="sm" w="sm"/>
          </a:ln>
        </p:spPr>
      </p:sp>
      <p:sp>
        <p:nvSpPr>
          <p:cNvPr name="Freeform 4" id="4"/>
          <p:cNvSpPr/>
          <p:nvPr/>
        </p:nvSpPr>
        <p:spPr>
          <a:xfrm flipH="false" flipV="false" rot="0">
            <a:off x="-1934896" y="6863464"/>
            <a:ext cx="18601707" cy="7887124"/>
          </a:xfrm>
          <a:custGeom>
            <a:avLst/>
            <a:gdLst/>
            <a:ahLst/>
            <a:cxnLst/>
            <a:rect r="r" b="b" t="t" l="l"/>
            <a:pathLst>
              <a:path h="7887124" w="18601707">
                <a:moveTo>
                  <a:pt x="0" y="0"/>
                </a:moveTo>
                <a:lnTo>
                  <a:pt x="18601707" y="0"/>
                </a:lnTo>
                <a:lnTo>
                  <a:pt x="18601707" y="7887124"/>
                </a:lnTo>
                <a:lnTo>
                  <a:pt x="0" y="7887124"/>
                </a:lnTo>
                <a:lnTo>
                  <a:pt x="0" y="0"/>
                </a:lnTo>
                <a:close/>
              </a:path>
            </a:pathLst>
          </a:custGeom>
          <a:blipFill>
            <a:blip r:embed="rId2">
              <a:alphaModFix amt="60000"/>
            </a:blip>
            <a:stretch>
              <a:fillRect l="0" t="0" r="0" b="0"/>
            </a:stretch>
          </a:blipFill>
        </p:spPr>
      </p:sp>
      <p:pic>
        <p:nvPicPr>
          <p:cNvPr name="Picture 5" id="5"/>
          <p:cNvPicPr>
            <a:picLocks noChangeAspect="true"/>
          </p:cNvPicPr>
          <p:nvPr/>
        </p:nvPicPr>
        <p:blipFill>
          <a:blip r:embed="rId3"/>
          <a:stretch>
            <a:fillRect/>
          </a:stretch>
        </p:blipFill>
        <p:spPr>
          <a:xfrm rot="0">
            <a:off x="3783325" y="6432074"/>
            <a:ext cx="2230889" cy="2230889"/>
          </a:xfrm>
          <a:prstGeom prst="rect">
            <a:avLst/>
          </a:prstGeom>
        </p:spPr>
      </p:pic>
      <p:pic>
        <p:nvPicPr>
          <p:cNvPr name="Picture 6" id="6"/>
          <p:cNvPicPr>
            <a:picLocks noChangeAspect="true"/>
          </p:cNvPicPr>
          <p:nvPr/>
        </p:nvPicPr>
        <p:blipFill>
          <a:blip r:embed="rId4"/>
          <a:stretch>
            <a:fillRect/>
          </a:stretch>
        </p:blipFill>
        <p:spPr>
          <a:xfrm rot="0">
            <a:off x="852193" y="6441474"/>
            <a:ext cx="2118083" cy="2118083"/>
          </a:xfrm>
          <a:prstGeom prst="rect">
            <a:avLst/>
          </a:prstGeom>
        </p:spPr>
      </p:pic>
      <p:pic>
        <p:nvPicPr>
          <p:cNvPr name="Picture 7" id="7"/>
          <p:cNvPicPr>
            <a:picLocks noChangeAspect="true"/>
          </p:cNvPicPr>
          <p:nvPr/>
        </p:nvPicPr>
        <p:blipFill>
          <a:blip r:embed="rId5"/>
          <a:stretch>
            <a:fillRect/>
          </a:stretch>
        </p:blipFill>
        <p:spPr>
          <a:xfrm rot="0">
            <a:off x="6858186" y="6379628"/>
            <a:ext cx="2241775" cy="2241775"/>
          </a:xfrm>
          <a:prstGeom prst="rect">
            <a:avLst/>
          </a:prstGeom>
        </p:spPr>
      </p:pic>
      <p:sp>
        <p:nvSpPr>
          <p:cNvPr name="Freeform 8" id="8"/>
          <p:cNvSpPr/>
          <p:nvPr/>
        </p:nvSpPr>
        <p:spPr>
          <a:xfrm flipH="false" flipV="false" rot="0">
            <a:off x="9582520" y="1463651"/>
            <a:ext cx="7676780" cy="6970938"/>
          </a:xfrm>
          <a:custGeom>
            <a:avLst/>
            <a:gdLst/>
            <a:ahLst/>
            <a:cxnLst/>
            <a:rect r="r" b="b" t="t" l="l"/>
            <a:pathLst>
              <a:path h="6970938" w="7676780">
                <a:moveTo>
                  <a:pt x="0" y="0"/>
                </a:moveTo>
                <a:lnTo>
                  <a:pt x="7676780" y="0"/>
                </a:lnTo>
                <a:lnTo>
                  <a:pt x="7676780" y="6970938"/>
                </a:lnTo>
                <a:lnTo>
                  <a:pt x="0" y="6970938"/>
                </a:lnTo>
                <a:lnTo>
                  <a:pt x="0" y="0"/>
                </a:lnTo>
                <a:close/>
              </a:path>
            </a:pathLst>
          </a:custGeom>
          <a:blipFill>
            <a:blip r:embed="rId6">
              <a:alphaModFix amt="92000"/>
            </a:blip>
            <a:stretch>
              <a:fillRect l="-49958" t="-79723" r="-28198" b="0"/>
            </a:stretch>
          </a:blipFill>
        </p:spPr>
      </p:sp>
      <p:sp>
        <p:nvSpPr>
          <p:cNvPr name="TextBox 9" id="9"/>
          <p:cNvSpPr txBox="true"/>
          <p:nvPr/>
        </p:nvSpPr>
        <p:spPr>
          <a:xfrm rot="0">
            <a:off x="884392" y="1210040"/>
            <a:ext cx="7121703" cy="1517153"/>
          </a:xfrm>
          <a:prstGeom prst="rect">
            <a:avLst/>
          </a:prstGeom>
        </p:spPr>
        <p:txBody>
          <a:bodyPr anchor="t" rtlCol="false" tIns="0" lIns="0" bIns="0" rIns="0">
            <a:spAutoFit/>
          </a:bodyPr>
          <a:lstStyle/>
          <a:p>
            <a:pPr algn="l">
              <a:lnSpc>
                <a:spcPts val="3855"/>
              </a:lnSpc>
            </a:pPr>
            <a:r>
              <a:rPr lang="en-US" sz="3855">
                <a:solidFill>
                  <a:srgbClr val="FFFFFF"/>
                </a:solidFill>
                <a:latin typeface="Poppins Light"/>
                <a:ea typeface="Poppins Light"/>
                <a:cs typeface="Poppins Light"/>
                <a:sym typeface="Poppins Light"/>
              </a:rPr>
              <a:t>WHAT ARE THE GASES THAT ARE RELEASED, AND WHAT HAPPENS TO THEM?</a:t>
            </a:r>
          </a:p>
        </p:txBody>
      </p:sp>
      <p:sp>
        <p:nvSpPr>
          <p:cNvPr name="TextBox 10" id="10"/>
          <p:cNvSpPr txBox="true"/>
          <p:nvPr/>
        </p:nvSpPr>
        <p:spPr>
          <a:xfrm rot="0">
            <a:off x="884392" y="3111184"/>
            <a:ext cx="8028756" cy="3039068"/>
          </a:xfrm>
          <a:prstGeom prst="rect">
            <a:avLst/>
          </a:prstGeom>
        </p:spPr>
        <p:txBody>
          <a:bodyPr anchor="t" rtlCol="false" tIns="0" lIns="0" bIns="0" rIns="0">
            <a:spAutoFit/>
          </a:bodyPr>
          <a:lstStyle/>
          <a:p>
            <a:pPr algn="l">
              <a:lnSpc>
                <a:spcPts val="3974"/>
              </a:lnSpc>
            </a:pPr>
            <a:r>
              <a:rPr lang="en-US" sz="2838">
                <a:solidFill>
                  <a:srgbClr val="FFFFFF"/>
                </a:solidFill>
                <a:latin typeface="Poppins"/>
                <a:ea typeface="Poppins"/>
                <a:cs typeface="Poppins"/>
                <a:sym typeface="Poppins"/>
              </a:rPr>
              <a:t>Methane (CH₄) released during composting is used in energy production, while carbon dioxide (CO₂) is used in plant photosynthesis. Thus, the system creates a sustainable cycle by providing fertilizer, energy, and life support from waste.</a:t>
            </a:r>
          </a:p>
        </p:txBody>
      </p:sp>
      <p:sp>
        <p:nvSpPr>
          <p:cNvPr name="TextBox 11" id="11"/>
          <p:cNvSpPr txBox="true"/>
          <p:nvPr/>
        </p:nvSpPr>
        <p:spPr>
          <a:xfrm rot="0">
            <a:off x="4537415" y="8578696"/>
            <a:ext cx="722709"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Metan</a:t>
            </a:r>
          </a:p>
        </p:txBody>
      </p:sp>
      <p:sp>
        <p:nvSpPr>
          <p:cNvPr name="TextBox 12" id="12"/>
          <p:cNvSpPr txBox="true"/>
          <p:nvPr/>
        </p:nvSpPr>
        <p:spPr>
          <a:xfrm rot="0">
            <a:off x="1132506" y="8578696"/>
            <a:ext cx="1557457"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Karbondioksit</a:t>
            </a:r>
          </a:p>
        </p:txBody>
      </p:sp>
      <p:sp>
        <p:nvSpPr>
          <p:cNvPr name="TextBox 13" id="13"/>
          <p:cNvSpPr txBox="true"/>
          <p:nvPr/>
        </p:nvSpPr>
        <p:spPr>
          <a:xfrm rot="0">
            <a:off x="7706355" y="8578696"/>
            <a:ext cx="599480"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Diğer</a:t>
            </a:r>
          </a:p>
        </p:txBody>
      </p:sp>
      <p:sp>
        <p:nvSpPr>
          <p:cNvPr name="TextBox 14" id="14"/>
          <p:cNvSpPr txBox="true"/>
          <p:nvPr/>
        </p:nvSpPr>
        <p:spPr>
          <a:xfrm rot="0">
            <a:off x="16057679" y="7889417"/>
            <a:ext cx="2084116" cy="353478"/>
          </a:xfrm>
          <a:prstGeom prst="rect">
            <a:avLst/>
          </a:prstGeom>
        </p:spPr>
        <p:txBody>
          <a:bodyPr anchor="t" rtlCol="false" tIns="0" lIns="0" bIns="0" rIns="0">
            <a:spAutoFit/>
          </a:bodyPr>
          <a:lstStyle/>
          <a:p>
            <a:pPr algn="l">
              <a:lnSpc>
                <a:spcPts val="2566"/>
              </a:lnSpc>
              <a:spcBef>
                <a:spcPct val="0"/>
              </a:spcBef>
            </a:pPr>
            <a:r>
              <a:rPr lang="en-US" sz="1833">
                <a:solidFill>
                  <a:srgbClr val="FFFFFF">
                    <a:alpha val="76863"/>
                  </a:srgbClr>
                </a:solidFill>
                <a:latin typeface="29LT Zarid Slab"/>
                <a:ea typeface="29LT Zarid Slab"/>
                <a:cs typeface="29LT Zarid Slab"/>
                <a:sym typeface="29LT Zarid Slab"/>
              </a:rPr>
              <a:t>Gemini AI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49272" y="4071829"/>
            <a:ext cx="21842778" cy="9261338"/>
          </a:xfrm>
          <a:custGeom>
            <a:avLst/>
            <a:gdLst/>
            <a:ahLst/>
            <a:cxnLst/>
            <a:rect r="r" b="b" t="t" l="l"/>
            <a:pathLst>
              <a:path h="9261338" w="21842778">
                <a:moveTo>
                  <a:pt x="0" y="0"/>
                </a:moveTo>
                <a:lnTo>
                  <a:pt x="21842779" y="0"/>
                </a:lnTo>
                <a:lnTo>
                  <a:pt x="21842779" y="9261338"/>
                </a:lnTo>
                <a:lnTo>
                  <a:pt x="0" y="9261338"/>
                </a:lnTo>
                <a:lnTo>
                  <a:pt x="0" y="0"/>
                </a:lnTo>
                <a:close/>
              </a:path>
            </a:pathLst>
          </a:custGeom>
          <a:blipFill>
            <a:blip r:embed="rId2">
              <a:alphaModFix amt="60000"/>
            </a:blip>
            <a:stretch>
              <a:fillRect l="0" t="0" r="0" b="0"/>
            </a:stretch>
          </a:blipFill>
        </p:spPr>
      </p:sp>
      <p:sp>
        <p:nvSpPr>
          <p:cNvPr name="Freeform 3" id="3"/>
          <p:cNvSpPr/>
          <p:nvPr/>
        </p:nvSpPr>
        <p:spPr>
          <a:xfrm flipH="false" flipV="false" rot="0">
            <a:off x="4505938" y="4415581"/>
            <a:ext cx="4130916" cy="5702390"/>
          </a:xfrm>
          <a:custGeom>
            <a:avLst/>
            <a:gdLst/>
            <a:ahLst/>
            <a:cxnLst/>
            <a:rect r="r" b="b" t="t" l="l"/>
            <a:pathLst>
              <a:path h="5702390" w="4130916">
                <a:moveTo>
                  <a:pt x="0" y="0"/>
                </a:moveTo>
                <a:lnTo>
                  <a:pt x="4130915" y="0"/>
                </a:lnTo>
                <a:lnTo>
                  <a:pt x="4130915" y="5702390"/>
                </a:lnTo>
                <a:lnTo>
                  <a:pt x="0" y="5702390"/>
                </a:lnTo>
                <a:lnTo>
                  <a:pt x="0" y="0"/>
                </a:lnTo>
                <a:close/>
              </a:path>
            </a:pathLst>
          </a:custGeom>
          <a:blipFill>
            <a:blip r:embed="rId3"/>
            <a:stretch>
              <a:fillRect l="0" t="-1035" r="0" b="-23192"/>
            </a:stretch>
          </a:blipFill>
        </p:spPr>
      </p:sp>
      <p:sp>
        <p:nvSpPr>
          <p:cNvPr name="Freeform 4" id="4"/>
          <p:cNvSpPr/>
          <p:nvPr/>
        </p:nvSpPr>
        <p:spPr>
          <a:xfrm flipH="false" flipV="false" rot="0">
            <a:off x="12445163" y="4071829"/>
            <a:ext cx="5519604" cy="6046142"/>
          </a:xfrm>
          <a:custGeom>
            <a:avLst/>
            <a:gdLst/>
            <a:ahLst/>
            <a:cxnLst/>
            <a:rect r="r" b="b" t="t" l="l"/>
            <a:pathLst>
              <a:path h="6046142" w="5519604">
                <a:moveTo>
                  <a:pt x="0" y="0"/>
                </a:moveTo>
                <a:lnTo>
                  <a:pt x="5519605" y="0"/>
                </a:lnTo>
                <a:lnTo>
                  <a:pt x="5519605" y="6046142"/>
                </a:lnTo>
                <a:lnTo>
                  <a:pt x="0" y="6046142"/>
                </a:lnTo>
                <a:lnTo>
                  <a:pt x="0" y="0"/>
                </a:lnTo>
                <a:close/>
              </a:path>
            </a:pathLst>
          </a:custGeom>
          <a:blipFill>
            <a:blip r:embed="rId4"/>
            <a:stretch>
              <a:fillRect l="-6892" t="0" r="-6892" b="0"/>
            </a:stretch>
          </a:blipFill>
          <a:ln cap="rnd">
            <a:noFill/>
            <a:prstDash val="dash"/>
            <a:round/>
          </a:ln>
        </p:spPr>
      </p:sp>
      <p:sp>
        <p:nvSpPr>
          <p:cNvPr name="TextBox 5" id="5"/>
          <p:cNvSpPr txBox="true"/>
          <p:nvPr/>
        </p:nvSpPr>
        <p:spPr>
          <a:xfrm rot="0">
            <a:off x="8636853" y="3121611"/>
            <a:ext cx="4145660" cy="382270"/>
          </a:xfrm>
          <a:prstGeom prst="rect">
            <a:avLst/>
          </a:prstGeom>
        </p:spPr>
        <p:txBody>
          <a:bodyPr anchor="t" rtlCol="false" tIns="0" lIns="0" bIns="0" rIns="0">
            <a:spAutoFit/>
          </a:bodyPr>
          <a:lstStyle/>
          <a:p>
            <a:pPr algn="l">
              <a:lnSpc>
                <a:spcPts val="3079"/>
              </a:lnSpc>
            </a:pPr>
            <a:r>
              <a:rPr lang="en-US" sz="2199">
                <a:solidFill>
                  <a:srgbClr val="FFFFFF"/>
                </a:solidFill>
                <a:latin typeface="Dingos Stamp"/>
                <a:ea typeface="Dingos Stamp"/>
                <a:cs typeface="Dingos Stamp"/>
                <a:sym typeface="Dingos Stamp"/>
              </a:rPr>
              <a:t>Importance for Mars;</a:t>
            </a:r>
          </a:p>
        </p:txBody>
      </p:sp>
      <p:sp>
        <p:nvSpPr>
          <p:cNvPr name="TextBox 6" id="6"/>
          <p:cNvSpPr txBox="true"/>
          <p:nvPr/>
        </p:nvSpPr>
        <p:spPr>
          <a:xfrm rot="0">
            <a:off x="1028700" y="3288934"/>
            <a:ext cx="4180331" cy="382270"/>
          </a:xfrm>
          <a:prstGeom prst="rect">
            <a:avLst/>
          </a:prstGeom>
        </p:spPr>
        <p:txBody>
          <a:bodyPr anchor="t" rtlCol="false" tIns="0" lIns="0" bIns="0" rIns="0">
            <a:spAutoFit/>
          </a:bodyPr>
          <a:lstStyle/>
          <a:p>
            <a:pPr algn="l">
              <a:lnSpc>
                <a:spcPts val="3079"/>
              </a:lnSpc>
            </a:pPr>
            <a:r>
              <a:rPr lang="en-US" sz="2199">
                <a:solidFill>
                  <a:srgbClr val="FFFFFF"/>
                </a:solidFill>
                <a:latin typeface="Dingos Stamp"/>
                <a:ea typeface="Dingos Stamp"/>
                <a:cs typeface="Dingos Stamp"/>
                <a:sym typeface="Dingos Stamp"/>
              </a:rPr>
              <a:t>Importance for NASA;</a:t>
            </a:r>
          </a:p>
        </p:txBody>
      </p:sp>
      <p:sp>
        <p:nvSpPr>
          <p:cNvPr name="TextBox 7" id="7"/>
          <p:cNvSpPr txBox="true"/>
          <p:nvPr/>
        </p:nvSpPr>
        <p:spPr>
          <a:xfrm rot="0">
            <a:off x="8636853" y="4167942"/>
            <a:ext cx="3922917" cy="3915418"/>
          </a:xfrm>
          <a:prstGeom prst="rect">
            <a:avLst/>
          </a:prstGeom>
        </p:spPr>
        <p:txBody>
          <a:bodyPr anchor="t" rtlCol="false" tIns="0" lIns="0" bIns="0" rIns="0">
            <a:spAutoFit/>
          </a:bodyPr>
          <a:lstStyle/>
          <a:p>
            <a:pPr algn="l">
              <a:lnSpc>
                <a:spcPts val="3139"/>
              </a:lnSpc>
            </a:pPr>
            <a:r>
              <a:rPr lang="en-US" sz="2242">
                <a:solidFill>
                  <a:srgbClr val="FFFFFF"/>
                </a:solidFill>
                <a:latin typeface="Poppins Light"/>
                <a:ea typeface="Poppins Light"/>
                <a:cs typeface="Poppins Light"/>
                <a:sym typeface="Poppins Light"/>
              </a:rPr>
              <a:t> We will enrich the barren Martian soil with our fertilizer by converting the clothing and organic waste used by astronauts into fertilizer, thereby increasing its productivity. As a result, the chances of establishing colonies on Mars will increase.</a:t>
            </a:r>
          </a:p>
        </p:txBody>
      </p:sp>
      <p:sp>
        <p:nvSpPr>
          <p:cNvPr name="TextBox 8" id="8"/>
          <p:cNvSpPr txBox="true"/>
          <p:nvPr/>
        </p:nvSpPr>
        <p:spPr>
          <a:xfrm rot="0">
            <a:off x="2210063" y="952500"/>
            <a:ext cx="14258900" cy="744912"/>
          </a:xfrm>
          <a:prstGeom prst="rect">
            <a:avLst/>
          </a:prstGeom>
        </p:spPr>
        <p:txBody>
          <a:bodyPr anchor="t" rtlCol="false" tIns="0" lIns="0" bIns="0" rIns="0">
            <a:spAutoFit/>
          </a:bodyPr>
          <a:lstStyle/>
          <a:p>
            <a:pPr algn="ctr">
              <a:lnSpc>
                <a:spcPts val="6191"/>
              </a:lnSpc>
              <a:spcBef>
                <a:spcPct val="0"/>
              </a:spcBef>
            </a:pPr>
            <a:r>
              <a:rPr lang="en-US" sz="4422">
                <a:solidFill>
                  <a:srgbClr val="6892B6"/>
                </a:solidFill>
                <a:latin typeface="Calistoga"/>
                <a:ea typeface="Calistoga"/>
                <a:cs typeface="Calistoga"/>
                <a:sym typeface="Calistoga"/>
              </a:rPr>
              <a:t>Importance of the Project</a:t>
            </a:r>
            <a:r>
              <a:rPr lang="en-US" sz="4422">
                <a:solidFill>
                  <a:srgbClr val="6892B6"/>
                </a:solidFill>
                <a:latin typeface="Calistoga"/>
                <a:ea typeface="Calistoga"/>
                <a:cs typeface="Calistoga"/>
                <a:sym typeface="Calistoga"/>
              </a:rPr>
              <a:t>;</a:t>
            </a:r>
          </a:p>
        </p:txBody>
      </p:sp>
      <p:sp>
        <p:nvSpPr>
          <p:cNvPr name="TextBox 9" id="9"/>
          <p:cNvSpPr txBox="true"/>
          <p:nvPr/>
        </p:nvSpPr>
        <p:spPr>
          <a:xfrm rot="0">
            <a:off x="885025" y="4186992"/>
            <a:ext cx="3977005" cy="3896368"/>
          </a:xfrm>
          <a:prstGeom prst="rect">
            <a:avLst/>
          </a:prstGeom>
        </p:spPr>
        <p:txBody>
          <a:bodyPr anchor="t" rtlCol="false" tIns="0" lIns="0" bIns="0" rIns="0">
            <a:spAutoFit/>
          </a:bodyPr>
          <a:lstStyle/>
          <a:p>
            <a:pPr algn="l">
              <a:lnSpc>
                <a:spcPts val="3114"/>
              </a:lnSpc>
            </a:pPr>
            <a:r>
              <a:rPr lang="en-US" sz="2224">
                <a:solidFill>
                  <a:srgbClr val="FFFFFF"/>
                </a:solidFill>
                <a:latin typeface="Barlow"/>
                <a:ea typeface="Barlow"/>
                <a:cs typeface="Barlow"/>
                <a:sym typeface="Barlow"/>
              </a:rPr>
              <a:t>Significant savings will be achieved in the resources and logistical power required for the table to grow plants on Mars. In addition to saving money, 10-15% of the energy required for operations will be met by the methane gas released during composting. </a:t>
            </a:r>
          </a:p>
          <a:p>
            <a:pPr algn="l">
              <a:lnSpc>
                <a:spcPts val="3114"/>
              </a:lnSpc>
            </a:pPr>
          </a:p>
        </p:txBody>
      </p:sp>
      <p:sp>
        <p:nvSpPr>
          <p:cNvPr name="TextBox 10" id="10"/>
          <p:cNvSpPr txBox="true"/>
          <p:nvPr/>
        </p:nvSpPr>
        <p:spPr>
          <a:xfrm rot="0">
            <a:off x="7357591" y="9623639"/>
            <a:ext cx="790337" cy="346448"/>
          </a:xfrm>
          <a:prstGeom prst="rect">
            <a:avLst/>
          </a:prstGeom>
        </p:spPr>
        <p:txBody>
          <a:bodyPr anchor="t" rtlCol="false" tIns="0" lIns="0" bIns="0" rIns="0">
            <a:spAutoFit/>
          </a:bodyPr>
          <a:lstStyle/>
          <a:p>
            <a:pPr algn="l">
              <a:lnSpc>
                <a:spcPts val="2429"/>
              </a:lnSpc>
              <a:spcBef>
                <a:spcPct val="0"/>
              </a:spcBef>
            </a:pPr>
            <a:r>
              <a:rPr lang="en-US" sz="1735">
                <a:solidFill>
                  <a:srgbClr val="FFFFFF">
                    <a:alpha val="63922"/>
                  </a:srgbClr>
                </a:solidFill>
                <a:latin typeface="29LT Zarid Slab"/>
                <a:ea typeface="29LT Zarid Slab"/>
                <a:cs typeface="29LT Zarid Slab"/>
                <a:sym typeface="29LT Zarid Slab"/>
              </a:rPr>
              <a:t>Ge</a:t>
            </a:r>
            <a:r>
              <a:rPr lang="en-US" sz="1735">
                <a:solidFill>
                  <a:srgbClr val="FFFFFF">
                    <a:alpha val="63922"/>
                  </a:srgbClr>
                </a:solidFill>
                <a:latin typeface="29LT Zarid Slab"/>
                <a:ea typeface="29LT Zarid Slab"/>
                <a:cs typeface="29LT Zarid Slab"/>
                <a:sym typeface="29LT Zarid Slab"/>
              </a:rPr>
              <a:t>mini AI</a:t>
            </a:r>
          </a:p>
        </p:txBody>
      </p:sp>
      <p:sp>
        <p:nvSpPr>
          <p:cNvPr name="TextBox 11" id="11"/>
          <p:cNvSpPr txBox="true"/>
          <p:nvPr/>
        </p:nvSpPr>
        <p:spPr>
          <a:xfrm rot="0">
            <a:off x="16468963" y="9493277"/>
            <a:ext cx="790337" cy="346448"/>
          </a:xfrm>
          <a:prstGeom prst="rect">
            <a:avLst/>
          </a:prstGeom>
        </p:spPr>
        <p:txBody>
          <a:bodyPr anchor="t" rtlCol="false" tIns="0" lIns="0" bIns="0" rIns="0">
            <a:spAutoFit/>
          </a:bodyPr>
          <a:lstStyle/>
          <a:p>
            <a:pPr algn="l">
              <a:lnSpc>
                <a:spcPts val="2429"/>
              </a:lnSpc>
              <a:spcBef>
                <a:spcPct val="0"/>
              </a:spcBef>
            </a:pPr>
            <a:r>
              <a:rPr lang="en-US" sz="1735">
                <a:solidFill>
                  <a:srgbClr val="FFFFFF">
                    <a:alpha val="46667"/>
                  </a:srgbClr>
                </a:solidFill>
                <a:latin typeface="29LT Zarid Slab"/>
                <a:ea typeface="29LT Zarid Slab"/>
                <a:cs typeface="29LT Zarid Slab"/>
                <a:sym typeface="29LT Zarid Slab"/>
              </a:rPr>
              <a:t>Gemini AI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17810" y="-65677"/>
            <a:ext cx="19179563" cy="8229600"/>
          </a:xfrm>
          <a:custGeom>
            <a:avLst/>
            <a:gdLst/>
            <a:ahLst/>
            <a:cxnLst/>
            <a:rect r="r" b="b" t="t" l="l"/>
            <a:pathLst>
              <a:path h="8229600" w="19179563">
                <a:moveTo>
                  <a:pt x="0" y="0"/>
                </a:moveTo>
                <a:lnTo>
                  <a:pt x="19179564" y="0"/>
                </a:lnTo>
                <a:lnTo>
                  <a:pt x="19179564" y="8229600"/>
                </a:lnTo>
                <a:lnTo>
                  <a:pt x="0" y="8229600"/>
                </a:lnTo>
                <a:lnTo>
                  <a:pt x="0" y="0"/>
                </a:lnTo>
                <a:close/>
              </a:path>
            </a:pathLst>
          </a:custGeom>
          <a:blipFill>
            <a:blip r:embed="rId2">
              <a:alphaModFix amt="62000"/>
            </a:blip>
            <a:stretch>
              <a:fillRect l="0" t="-19704" r="0" b="-19704"/>
            </a:stretch>
          </a:blipFill>
        </p:spPr>
      </p:sp>
      <p:sp>
        <p:nvSpPr>
          <p:cNvPr name="Freeform 3" id="3"/>
          <p:cNvSpPr/>
          <p:nvPr/>
        </p:nvSpPr>
        <p:spPr>
          <a:xfrm flipH="false" flipV="false" rot="0">
            <a:off x="786442" y="1277555"/>
            <a:ext cx="8204836" cy="8204836"/>
          </a:xfrm>
          <a:custGeom>
            <a:avLst/>
            <a:gdLst/>
            <a:ahLst/>
            <a:cxnLst/>
            <a:rect r="r" b="b" t="t" l="l"/>
            <a:pathLst>
              <a:path h="8204836" w="8204836">
                <a:moveTo>
                  <a:pt x="0" y="0"/>
                </a:moveTo>
                <a:lnTo>
                  <a:pt x="8204836" y="0"/>
                </a:lnTo>
                <a:lnTo>
                  <a:pt x="8204836" y="8204836"/>
                </a:lnTo>
                <a:lnTo>
                  <a:pt x="0" y="8204836"/>
                </a:lnTo>
                <a:lnTo>
                  <a:pt x="0" y="0"/>
                </a:lnTo>
                <a:close/>
              </a:path>
            </a:pathLst>
          </a:custGeom>
          <a:blipFill>
            <a:blip r:embed="rId3">
              <a:alphaModFix amt="77000"/>
            </a:blip>
            <a:stretch>
              <a:fillRect l="0" t="0" r="0" b="0"/>
            </a:stretch>
          </a:blipFill>
        </p:spPr>
      </p:sp>
      <p:sp>
        <p:nvSpPr>
          <p:cNvPr name="AutoShape 4" id="4"/>
          <p:cNvSpPr/>
          <p:nvPr/>
        </p:nvSpPr>
        <p:spPr>
          <a:xfrm>
            <a:off x="9670537" y="3630086"/>
            <a:ext cx="3865126" cy="0"/>
          </a:xfrm>
          <a:prstGeom prst="line">
            <a:avLst/>
          </a:prstGeom>
          <a:ln cap="flat" w="38100">
            <a:solidFill>
              <a:srgbClr val="D2B99A"/>
            </a:solidFill>
            <a:prstDash val="solid"/>
            <a:headEnd type="none" len="sm" w="sm"/>
            <a:tailEnd type="none" len="sm" w="sm"/>
          </a:ln>
        </p:spPr>
      </p:sp>
      <p:sp>
        <p:nvSpPr>
          <p:cNvPr name="TextBox 5" id="5"/>
          <p:cNvSpPr txBox="true"/>
          <p:nvPr/>
        </p:nvSpPr>
        <p:spPr>
          <a:xfrm rot="0">
            <a:off x="9623385" y="2779319"/>
            <a:ext cx="7414540" cy="727074"/>
          </a:xfrm>
          <a:prstGeom prst="rect">
            <a:avLst/>
          </a:prstGeom>
        </p:spPr>
        <p:txBody>
          <a:bodyPr anchor="t" rtlCol="false" tIns="0" lIns="0" bIns="0" rIns="0">
            <a:spAutoFit/>
          </a:bodyPr>
          <a:lstStyle/>
          <a:p>
            <a:pPr algn="l">
              <a:lnSpc>
                <a:spcPts val="5600"/>
              </a:lnSpc>
            </a:pPr>
            <a:r>
              <a:rPr lang="en-US" sz="4000">
                <a:solidFill>
                  <a:srgbClr val="FFFFFF"/>
                </a:solidFill>
                <a:latin typeface="Poppins"/>
                <a:ea typeface="Poppins"/>
                <a:cs typeface="Poppins"/>
                <a:sym typeface="Poppins"/>
              </a:rPr>
              <a:t>In conclusion;</a:t>
            </a:r>
          </a:p>
        </p:txBody>
      </p:sp>
      <p:sp>
        <p:nvSpPr>
          <p:cNvPr name="TextBox 6" id="6"/>
          <p:cNvSpPr txBox="true"/>
          <p:nvPr/>
        </p:nvSpPr>
        <p:spPr>
          <a:xfrm rot="0">
            <a:off x="9623385" y="4462272"/>
            <a:ext cx="7048268" cy="3701650"/>
          </a:xfrm>
          <a:prstGeom prst="rect">
            <a:avLst/>
          </a:prstGeom>
        </p:spPr>
        <p:txBody>
          <a:bodyPr anchor="t" rtlCol="false" tIns="0" lIns="0" bIns="0" rIns="0">
            <a:spAutoFit/>
          </a:bodyPr>
          <a:lstStyle/>
          <a:p>
            <a:pPr algn="l">
              <a:lnSpc>
                <a:spcPts val="3256"/>
              </a:lnSpc>
              <a:spcBef>
                <a:spcPct val="0"/>
              </a:spcBef>
            </a:pPr>
            <a:r>
              <a:rPr lang="en-US" sz="2326">
                <a:solidFill>
                  <a:srgbClr val="FFFFFF"/>
                </a:solidFill>
                <a:latin typeface="Poppins"/>
                <a:ea typeface="Poppins"/>
                <a:cs typeface="Poppins"/>
                <a:sym typeface="Poppins"/>
              </a:rPr>
              <a:t>The Nova Olympus Project recycles astronauts' clothing and towels, preventing them from becoming waste and incorporating them into the life cycle. The composting machine breaks down these materials and converts them into fertilizer and energy. The methane and carbon dioxide produced are used for energy generation and agriculture on Mars, creating a sustainable system.</a:t>
            </a:r>
          </a:p>
        </p:txBody>
      </p:sp>
      <p:sp>
        <p:nvSpPr>
          <p:cNvPr name="TextBox 7" id="7"/>
          <p:cNvSpPr txBox="true"/>
          <p:nvPr/>
        </p:nvSpPr>
        <p:spPr>
          <a:xfrm rot="0">
            <a:off x="14679003" y="8900859"/>
            <a:ext cx="2804993" cy="581532"/>
          </a:xfrm>
          <a:prstGeom prst="rect">
            <a:avLst/>
          </a:prstGeom>
        </p:spPr>
        <p:txBody>
          <a:bodyPr anchor="t" rtlCol="false" tIns="0" lIns="0" bIns="0" rIns="0">
            <a:spAutoFit/>
          </a:bodyPr>
          <a:lstStyle/>
          <a:p>
            <a:pPr algn="l">
              <a:lnSpc>
                <a:spcPts val="4172"/>
              </a:lnSpc>
              <a:spcBef>
                <a:spcPct val="0"/>
              </a:spcBef>
            </a:pPr>
            <a:r>
              <a:rPr lang="en-US" b="true" sz="2980">
                <a:solidFill>
                  <a:srgbClr val="D2B99A"/>
                </a:solidFill>
                <a:latin typeface="29LT Zarid Slab Bold"/>
                <a:ea typeface="29LT Zarid Slab Bold"/>
                <a:cs typeface="29LT Zarid Slab Bold"/>
                <a:sym typeface="29LT Zarid Slab Bold"/>
              </a:rPr>
              <a:t>Thank You..</a:t>
            </a:r>
            <a:r>
              <a:rPr lang="en-US" sz="2980">
                <a:solidFill>
                  <a:srgbClr val="FFFFFF"/>
                </a:solidFill>
                <a:latin typeface="29LT Zarid Slab"/>
                <a:ea typeface="29LT Zarid Slab"/>
                <a:cs typeface="29LT Zarid Slab"/>
                <a:sym typeface="29LT Zarid Slab"/>
              </a:rPr>
              <a:t>.</a:t>
            </a:r>
          </a:p>
        </p:txBody>
      </p:sp>
      <p:sp>
        <p:nvSpPr>
          <p:cNvPr name="TextBox 8" id="8"/>
          <p:cNvSpPr txBox="true"/>
          <p:nvPr/>
        </p:nvSpPr>
        <p:spPr>
          <a:xfrm rot="0">
            <a:off x="7863354" y="8948484"/>
            <a:ext cx="1457771" cy="337591"/>
          </a:xfrm>
          <a:prstGeom prst="rect">
            <a:avLst/>
          </a:prstGeom>
        </p:spPr>
        <p:txBody>
          <a:bodyPr anchor="t" rtlCol="false" tIns="0" lIns="0" bIns="0" rIns="0">
            <a:spAutoFit/>
          </a:bodyPr>
          <a:lstStyle/>
          <a:p>
            <a:pPr algn="l">
              <a:lnSpc>
                <a:spcPts val="2361"/>
              </a:lnSpc>
              <a:spcBef>
                <a:spcPct val="0"/>
              </a:spcBef>
            </a:pPr>
            <a:r>
              <a:rPr lang="en-US" sz="1686">
                <a:solidFill>
                  <a:srgbClr val="FFFFFF">
                    <a:alpha val="80784"/>
                  </a:srgbClr>
                </a:solidFill>
                <a:latin typeface="29LT Zarid Slab"/>
                <a:ea typeface="29LT Zarid Slab"/>
                <a:cs typeface="29LT Zarid Slab"/>
                <a:sym typeface="29LT Zarid Slab"/>
              </a:rPr>
              <a:t>Canva AI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DAG00adev9w</dc:identifier>
  <dcterms:modified xsi:type="dcterms:W3CDTF">2011-08-01T06:04:30Z</dcterms:modified>
  <cp:revision>1</cp:revision>
  <dc:title>nova olympus</dc:title>
</cp:coreProperties>
</file>